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12"/>
  </p:notesMasterIdLst>
  <p:handoutMasterIdLst>
    <p:handoutMasterId r:id="rId13"/>
  </p:handoutMasterIdLst>
  <p:sldIdLst>
    <p:sldId id="375" r:id="rId2"/>
    <p:sldId id="376" r:id="rId3"/>
    <p:sldId id="396" r:id="rId4"/>
    <p:sldId id="395" r:id="rId5"/>
    <p:sldId id="405" r:id="rId6"/>
    <p:sldId id="403" r:id="rId7"/>
    <p:sldId id="406" r:id="rId8"/>
    <p:sldId id="408" r:id="rId9"/>
    <p:sldId id="407" r:id="rId10"/>
    <p:sldId id="411" r:id="rId11"/>
  </p:sldIdLst>
  <p:sldSz cx="9144000" cy="6858000" type="screen4x3"/>
  <p:notesSz cx="6797675" cy="9928225"/>
  <p:custDataLst>
    <p:tags r:id="rId14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11" autoAdjust="0"/>
    <p:restoredTop sz="97983" autoAdjust="0"/>
  </p:normalViewPr>
  <p:slideViewPr>
    <p:cSldViewPr>
      <p:cViewPr>
        <p:scale>
          <a:sx n="66" d="100"/>
          <a:sy n="66" d="100"/>
        </p:scale>
        <p:origin x="-37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1542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GB"/>
          </a:p>
        </p:txBody>
      </p:sp>
      <p:sp>
        <p:nvSpPr>
          <p:cNvPr id="258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GB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CF3817F-8DE7-4F3C-B921-2E11F6935E76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14" tIns="45857" rIns="91714" bIns="45857" numCol="1" anchor="t" anchorCtr="0" compatLnSpc="1">
            <a:prstTxWarp prst="textNoShape">
              <a:avLst/>
            </a:prstTxWarp>
          </a:bodyPr>
          <a:lstStyle>
            <a:lvl1pPr defTabSz="917575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14" tIns="45857" rIns="91714" bIns="45857" numCol="1" anchor="t" anchorCtr="0" compatLnSpc="1">
            <a:prstTxWarp prst="textNoShape">
              <a:avLst/>
            </a:prstTxWarp>
          </a:bodyPr>
          <a:lstStyle>
            <a:lvl1pPr algn="r" defTabSz="917575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2119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1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3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14" tIns="45857" rIns="91714" bIns="458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11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14" tIns="45857" rIns="91714" bIns="45857" numCol="1" anchor="b" anchorCtr="0" compatLnSpc="1">
            <a:prstTxWarp prst="textNoShape">
              <a:avLst/>
            </a:prstTxWarp>
          </a:bodyPr>
          <a:lstStyle>
            <a:lvl1pPr defTabSz="917575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211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14" tIns="45857" rIns="91714" bIns="45857" numCol="1" anchor="b" anchorCtr="0" compatLnSpc="1">
            <a:prstTxWarp prst="textNoShape">
              <a:avLst/>
            </a:prstTxWarp>
          </a:bodyPr>
          <a:lstStyle>
            <a:lvl1pPr algn="r" defTabSz="917575" eaLnBrk="1" hangingPunct="1">
              <a:defRPr sz="1200"/>
            </a:lvl1pPr>
          </a:lstStyle>
          <a:p>
            <a:fld id="{F5A8FD12-20AD-4AD0-8690-7BFCA0852951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AA3D6B-6D2D-49A8-A9D6-7F6C774A9258}" type="slidenum">
              <a:rPr lang="en-GB"/>
              <a:pPr/>
              <a:t>1</a:t>
            </a:fld>
            <a:endParaRPr lang="en-GB"/>
          </a:p>
        </p:txBody>
      </p:sp>
      <p:sp>
        <p:nvSpPr>
          <p:cNvPr id="35840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63ABBC-7E19-48DD-B17F-0329EA567666}" type="slidenum">
              <a:rPr lang="en-GB"/>
              <a:pPr/>
              <a:t>2</a:t>
            </a:fld>
            <a:endParaRPr lang="en-GB"/>
          </a:p>
        </p:txBody>
      </p:sp>
      <p:sp>
        <p:nvSpPr>
          <p:cNvPr id="36045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16E321-FE30-4269-9C01-6DB6D8C883BB}" type="slidenum">
              <a:rPr lang="en-GB"/>
              <a:pPr/>
              <a:t>3</a:t>
            </a:fld>
            <a:endParaRPr lang="en-GB"/>
          </a:p>
        </p:txBody>
      </p:sp>
      <p:sp>
        <p:nvSpPr>
          <p:cNvPr id="41062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24CB7A-B12A-4D03-9D8E-C431383E1DC5}" type="slidenum">
              <a:rPr lang="en-GB"/>
              <a:pPr/>
              <a:t>4</a:t>
            </a:fld>
            <a:endParaRPr lang="en-GB"/>
          </a:p>
        </p:txBody>
      </p:sp>
      <p:sp>
        <p:nvSpPr>
          <p:cNvPr id="40857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053136-32E0-48DC-A8E9-C9C112AECE25}" type="slidenum">
              <a:rPr lang="en-GB"/>
              <a:pPr/>
              <a:t>5</a:t>
            </a:fld>
            <a:endParaRPr lang="en-GB"/>
          </a:p>
        </p:txBody>
      </p:sp>
      <p:sp>
        <p:nvSpPr>
          <p:cNvPr id="42496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24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8610ED-84B3-4482-B9BE-92F91209EB59}" type="slidenum">
              <a:rPr lang="en-GB"/>
              <a:pPr/>
              <a:t>6</a:t>
            </a:fld>
            <a:endParaRPr lang="en-GB"/>
          </a:p>
        </p:txBody>
      </p:sp>
      <p:sp>
        <p:nvSpPr>
          <p:cNvPr id="42086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20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E79957-31B9-4C72-8D6E-FBC4BA89E7A0}" type="slidenum">
              <a:rPr lang="en-GB"/>
              <a:pPr/>
              <a:t>7</a:t>
            </a:fld>
            <a:endParaRPr lang="en-GB"/>
          </a:p>
        </p:txBody>
      </p:sp>
      <p:sp>
        <p:nvSpPr>
          <p:cNvPr id="42701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D4D150-B523-4CFD-A19B-48F7DAE6EE01}" type="slidenum">
              <a:rPr lang="en-GB"/>
              <a:pPr/>
              <a:t>8</a:t>
            </a:fld>
            <a:endParaRPr lang="en-GB"/>
          </a:p>
        </p:txBody>
      </p:sp>
      <p:sp>
        <p:nvSpPr>
          <p:cNvPr id="43110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31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E28AEA-9A84-421E-84AB-257053E4C11E}" type="slidenum">
              <a:rPr lang="en-GB"/>
              <a:pPr/>
              <a:t>9</a:t>
            </a:fld>
            <a:endParaRPr lang="en-GB"/>
          </a:p>
        </p:txBody>
      </p:sp>
      <p:sp>
        <p:nvSpPr>
          <p:cNvPr id="42905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29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DFFB02-80DC-468D-B378-83F052C1D699}" type="slidenum">
              <a:rPr lang="en-GB"/>
              <a:pPr/>
              <a:t>10</a:t>
            </a:fld>
            <a:endParaRPr lang="en-GB"/>
          </a:p>
        </p:txBody>
      </p:sp>
      <p:sp>
        <p:nvSpPr>
          <p:cNvPr id="43520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8050"/>
            <a:ext cx="5438775" cy="4465638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Page 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85875" y="6181725"/>
            <a:ext cx="2895600" cy="476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accent1"/>
                </a:solidFill>
                <a:cs typeface="Arial" charset="0"/>
              </a:defRPr>
            </a:lvl1pPr>
          </a:lstStyle>
          <a:p>
            <a:endParaRPr lang="en-GB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7338" y="6181725"/>
            <a:ext cx="2133600" cy="476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accent1"/>
                </a:solidFill>
                <a:cs typeface="Arial" charset="0"/>
              </a:defRPr>
            </a:lvl1pPr>
          </a:lstStyle>
          <a:p>
            <a:r>
              <a:rPr lang="en-GB"/>
              <a:t>Page 1</a:t>
            </a:r>
          </a:p>
        </p:txBody>
      </p:sp>
      <p:sp>
        <p:nvSpPr>
          <p:cNvPr id="218116" name="Text Box 4"/>
          <p:cNvSpPr txBox="1">
            <a:spLocks noChangeArrowheads="1"/>
          </p:cNvSpPr>
          <p:nvPr/>
        </p:nvSpPr>
        <p:spPr bwMode="auto">
          <a:xfrm>
            <a:off x="384175" y="1773238"/>
            <a:ext cx="5318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378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737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7778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GB" sz="3600" b="1">
              <a:solidFill>
                <a:schemeClr val="accent2"/>
              </a:solidFill>
            </a:endParaRPr>
          </a:p>
        </p:txBody>
      </p:sp>
      <p:pic>
        <p:nvPicPr>
          <p:cNvPr id="357380" name="Picture 4" descr="A077-0009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510213"/>
          </a:xfrm>
          <a:noFill/>
          <a:ln>
            <a:miter lim="800000"/>
            <a:headEnd/>
            <a:tailEnd/>
          </a:ln>
        </p:spPr>
      </p:pic>
      <p:sp>
        <p:nvSpPr>
          <p:cNvPr id="357381" name="Rectangle 5"/>
          <p:cNvSpPr>
            <a:spLocks noChangeArrowheads="1"/>
          </p:cNvSpPr>
          <p:nvPr/>
        </p:nvSpPr>
        <p:spPr bwMode="auto">
          <a:xfrm>
            <a:off x="0" y="3644900"/>
            <a:ext cx="9144000" cy="1871663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3600" b="1">
                <a:solidFill>
                  <a:schemeClr val="bg1"/>
                </a:solidFill>
              </a:rPr>
              <a:t>Heritage Roofing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426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359430" name="Text Box 6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59431" name="Text Box 7"/>
          <p:cNvSpPr txBox="1">
            <a:spLocks noChangeArrowheads="1"/>
          </p:cNvSpPr>
          <p:nvPr/>
        </p:nvSpPr>
        <p:spPr bwMode="auto">
          <a:xfrm>
            <a:off x="468313" y="1125538"/>
            <a:ext cx="8135937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/>
          </a:p>
          <a:p>
            <a:r>
              <a:rPr lang="en-GB" b="1"/>
              <a:t>Mandatory Units</a:t>
            </a:r>
          </a:p>
          <a:p>
            <a:endParaRPr lang="en-GB" b="1"/>
          </a:p>
          <a:p>
            <a:r>
              <a:rPr lang="en-GB" b="1"/>
              <a:t>VR01	Conform to General Workplace Safety</a:t>
            </a:r>
          </a:p>
          <a:p>
            <a:endParaRPr lang="en-GB" b="1"/>
          </a:p>
          <a:p>
            <a:r>
              <a:rPr lang="en-GB" b="1"/>
              <a:t>VR209	Confirm Work Activities and Resources for the Work</a:t>
            </a:r>
          </a:p>
          <a:p>
            <a:endParaRPr lang="en-GB" b="1"/>
          </a:p>
          <a:p>
            <a:r>
              <a:rPr lang="en-GB" b="1"/>
              <a:t>VR210	Develop and Maintain Good Working Relationships</a:t>
            </a:r>
          </a:p>
          <a:p>
            <a:endParaRPr lang="en-GB" b="1"/>
          </a:p>
          <a:p>
            <a:r>
              <a:rPr lang="en-GB" b="1"/>
              <a:t>VR211	Confirm the Occupational Method of Work</a:t>
            </a:r>
          </a:p>
          <a:p>
            <a:endParaRPr lang="en-GB" b="1"/>
          </a:p>
          <a:p>
            <a:r>
              <a:rPr lang="en-GB" b="1"/>
              <a:t>VR546	Working on Conservation and Restoration Projects (Roofing)</a:t>
            </a:r>
          </a:p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02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0960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09605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06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/>
          </a:p>
          <a:p>
            <a:r>
              <a:rPr lang="en-GB" b="1"/>
              <a:t>Mandatory Units</a:t>
            </a:r>
          </a:p>
          <a:p>
            <a:endParaRPr lang="en-GB" b="1"/>
          </a:p>
          <a:p>
            <a:r>
              <a:rPr lang="en-GB" b="1"/>
              <a:t>VR500	Re-lay Heritage Roof Coverings </a:t>
            </a:r>
          </a:p>
          <a:p>
            <a:r>
              <a:rPr lang="en-GB" b="1"/>
              <a:t>	Endorsed with one of the following: - </a:t>
            </a:r>
          </a:p>
          <a:p>
            <a:endParaRPr lang="en-GB" b="1"/>
          </a:p>
          <a:p>
            <a:r>
              <a:rPr lang="en-GB" b="1"/>
              <a:t>	Single lap clay tiles</a:t>
            </a:r>
          </a:p>
          <a:p>
            <a:r>
              <a:rPr lang="en-GB" b="1"/>
              <a:t>	Clay pan tiles</a:t>
            </a:r>
          </a:p>
          <a:p>
            <a:r>
              <a:rPr lang="en-GB" b="1"/>
              <a:t>	Peg tiles</a:t>
            </a:r>
          </a:p>
          <a:p>
            <a:r>
              <a:rPr lang="en-GB" b="1"/>
              <a:t>	Stone slates</a:t>
            </a:r>
          </a:p>
          <a:p>
            <a:r>
              <a:rPr lang="en-GB" b="1"/>
              <a:t>	Regular sized Natural slates</a:t>
            </a:r>
          </a:p>
          <a:p>
            <a:r>
              <a:rPr lang="en-GB" b="1"/>
              <a:t>	Random length and width natural slates</a:t>
            </a:r>
          </a:p>
          <a:p>
            <a:r>
              <a:rPr lang="en-GB" b="1"/>
              <a:t>	Flashings</a:t>
            </a:r>
          </a:p>
          <a:p>
            <a:r>
              <a:rPr lang="en-GB" b="1"/>
              <a:t>	Related fittings and components.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554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0755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07557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7558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/>
          </a:p>
          <a:p>
            <a:r>
              <a:rPr lang="en-GB" b="1"/>
              <a:t>Mandatory Units</a:t>
            </a:r>
          </a:p>
          <a:p>
            <a:endParaRPr lang="en-GB" b="1"/>
          </a:p>
          <a:p>
            <a:r>
              <a:rPr lang="en-GB" b="1"/>
              <a:t>VR501	Replace Heritage Roof Coverings</a:t>
            </a:r>
          </a:p>
          <a:p>
            <a:r>
              <a:rPr lang="en-GB" b="1"/>
              <a:t>	Endorsed with one of the following: - </a:t>
            </a:r>
          </a:p>
          <a:p>
            <a:endParaRPr lang="en-GB" b="1"/>
          </a:p>
          <a:p>
            <a:r>
              <a:rPr lang="en-GB" b="1"/>
              <a:t>	Vernacular and roofing styles specific to geographical areas</a:t>
            </a:r>
          </a:p>
          <a:p>
            <a:r>
              <a:rPr lang="en-GB" b="1"/>
              <a:t>	Places of religious worship</a:t>
            </a:r>
          </a:p>
          <a:p>
            <a:r>
              <a:rPr lang="en-GB" b="1"/>
              <a:t>	Stately homes</a:t>
            </a:r>
          </a:p>
          <a:p>
            <a:r>
              <a:rPr lang="en-GB" b="1"/>
              <a:t>	Public buildings</a:t>
            </a:r>
          </a:p>
          <a:p>
            <a:r>
              <a:rPr lang="en-GB" b="1"/>
              <a:t>	Historic buildings</a:t>
            </a:r>
          </a:p>
          <a:p>
            <a:r>
              <a:rPr lang="en-GB" b="1"/>
              <a:t>	Castles and / or historic buildings</a:t>
            </a:r>
          </a:p>
          <a:p>
            <a:r>
              <a:rPr lang="en-GB" b="1"/>
              <a:t>	Conservation areas</a:t>
            </a:r>
          </a:p>
          <a:p>
            <a:r>
              <a:rPr lang="en-GB" b="1"/>
              <a:t>	Listed Buildings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938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3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2394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23941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23942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/>
          </a:p>
          <a:p>
            <a:r>
              <a:rPr lang="en-GB" b="1"/>
              <a:t>Mandatory Units</a:t>
            </a:r>
          </a:p>
          <a:p>
            <a:endParaRPr lang="en-GB" b="1"/>
          </a:p>
          <a:p>
            <a:r>
              <a:rPr lang="en-GB" b="1"/>
              <a:t>VR502	Repair and Maintain Heritage Roof Coverings</a:t>
            </a:r>
          </a:p>
          <a:p>
            <a:r>
              <a:rPr lang="en-GB" b="1"/>
              <a:t>	Endorsed with one of the following: - </a:t>
            </a:r>
          </a:p>
          <a:p>
            <a:endParaRPr lang="en-GB" b="1"/>
          </a:p>
          <a:p>
            <a:r>
              <a:rPr lang="en-GB" b="1"/>
              <a:t>	Vernacular and roofing styles specific to geographical areas</a:t>
            </a:r>
          </a:p>
          <a:p>
            <a:r>
              <a:rPr lang="en-GB" b="1"/>
              <a:t>	Places of religious worship</a:t>
            </a:r>
          </a:p>
          <a:p>
            <a:r>
              <a:rPr lang="en-GB" b="1"/>
              <a:t>	Stately homes</a:t>
            </a:r>
          </a:p>
          <a:p>
            <a:r>
              <a:rPr lang="en-GB" b="1"/>
              <a:t>	Public buildings</a:t>
            </a:r>
          </a:p>
          <a:p>
            <a:r>
              <a:rPr lang="en-GB" b="1"/>
              <a:t>	Historic buildings</a:t>
            </a:r>
          </a:p>
          <a:p>
            <a:r>
              <a:rPr lang="en-GB" b="1"/>
              <a:t>	Castles and / or historic buildings</a:t>
            </a:r>
          </a:p>
          <a:p>
            <a:r>
              <a:rPr lang="en-GB" b="1"/>
              <a:t>	Conservation areas</a:t>
            </a:r>
          </a:p>
          <a:p>
            <a:r>
              <a:rPr lang="en-GB" b="1"/>
              <a:t>	Listed Buildings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42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1984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19845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19846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/>
          </a:p>
          <a:p>
            <a:r>
              <a:rPr lang="en-GB" b="1"/>
              <a:t>Optional Units: -</a:t>
            </a:r>
          </a:p>
          <a:p>
            <a:r>
              <a:rPr lang="en-GB" b="1"/>
              <a:t>	Two units required</a:t>
            </a:r>
          </a:p>
          <a:p>
            <a:endParaRPr lang="en-GB" b="1"/>
          </a:p>
          <a:p>
            <a:r>
              <a:rPr lang="en-GB" b="1"/>
              <a:t>VR275	Install Plain Tile Roof Coverings</a:t>
            </a:r>
          </a:p>
          <a:p>
            <a:r>
              <a:rPr lang="en-GB" b="1"/>
              <a:t>	Endorsed with one of the following: - </a:t>
            </a:r>
          </a:p>
          <a:p>
            <a:r>
              <a:rPr lang="en-GB" b="1"/>
              <a:t>	New Materials</a:t>
            </a:r>
          </a:p>
          <a:p>
            <a:r>
              <a:rPr lang="en-GB" b="1"/>
              <a:t>	Reclaimed Materials</a:t>
            </a:r>
          </a:p>
          <a:p>
            <a:endParaRPr lang="en-GB" b="1"/>
          </a:p>
          <a:p>
            <a:r>
              <a:rPr lang="en-GB" b="1"/>
              <a:t>VR276	Install Regular Sized Natural Roof Slate to Standard Roof Details </a:t>
            </a:r>
          </a:p>
          <a:p>
            <a:r>
              <a:rPr lang="en-GB" b="1"/>
              <a:t>	Endorsed with one of the following: - </a:t>
            </a:r>
          </a:p>
          <a:p>
            <a:r>
              <a:rPr lang="en-GB" b="1"/>
              <a:t>	New Materials</a:t>
            </a:r>
          </a:p>
          <a:p>
            <a:r>
              <a:rPr lang="en-GB" b="1"/>
              <a:t>	Reclaimed Materials</a:t>
            </a:r>
          </a:p>
          <a:p>
            <a:endParaRPr lang="en-GB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986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5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>
              <a:buFontTx/>
              <a:buNone/>
            </a:pPr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2598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25989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25990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b="1"/>
              <a:t>Note: -	VR01	Common to roofing NVQ’s at levels 2 and 3</a:t>
            </a:r>
          </a:p>
          <a:p>
            <a:endParaRPr lang="en-GB" b="1"/>
          </a:p>
          <a:p>
            <a:r>
              <a:rPr lang="en-GB" b="1"/>
              <a:t>	VR209	Common to roofing NVQ’s at level 3</a:t>
            </a:r>
          </a:p>
          <a:p>
            <a:endParaRPr lang="en-GB" b="1"/>
          </a:p>
          <a:p>
            <a:r>
              <a:rPr lang="en-GB" b="1"/>
              <a:t>	VR210	Common to roofing NVQ’s at level 3</a:t>
            </a:r>
          </a:p>
          <a:p>
            <a:endParaRPr lang="en-GB" b="1"/>
          </a:p>
          <a:p>
            <a:r>
              <a:rPr lang="en-GB" b="1"/>
              <a:t>	VR211	Common to roofing NVQ’s at level 3</a:t>
            </a:r>
          </a:p>
          <a:p>
            <a:endParaRPr lang="en-GB" b="1"/>
          </a:p>
          <a:p>
            <a:r>
              <a:rPr lang="en-GB" b="1"/>
              <a:t>	VR546	Majority incorporated within the unit content of </a:t>
            </a:r>
          </a:p>
          <a:p>
            <a:r>
              <a:rPr lang="en-GB" b="1"/>
              <a:t>		VR500, VR501 and VR502</a:t>
            </a:r>
          </a:p>
          <a:p>
            <a:endParaRPr lang="en-GB" b="1"/>
          </a:p>
          <a:p>
            <a:r>
              <a:rPr lang="en-GB" b="1"/>
              <a:t>	VR275	Compulsory unit for Roof Slater and Tiler at level 3</a:t>
            </a:r>
          </a:p>
          <a:p>
            <a:endParaRPr lang="en-GB" b="1"/>
          </a:p>
          <a:p>
            <a:r>
              <a:rPr lang="en-GB" b="1"/>
              <a:t>	On the award of the NVQ the Heritage Endorsed CSCS card may 	be applied for.  Subject to the necessary Health &amp; Safety Test.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82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3008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30085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30086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b="1"/>
              <a:t>Assessment and Training</a:t>
            </a:r>
          </a:p>
          <a:p>
            <a:r>
              <a:rPr lang="en-GB" b="1"/>
              <a:t>	Accredited Prior Leaning</a:t>
            </a:r>
          </a:p>
          <a:p>
            <a:r>
              <a:rPr lang="en-GB" b="1"/>
              <a:t>		With an NVQ at level 3 as a Roof Slater or Roof Slater 		and Tiler it may be possible the previously noted units 		may be claimed towards the Heritage Roofing NVQ and 		thus a Heritage Endorsed CSCS card. Subject to the 		necessary Health &amp; Safety Test.</a:t>
            </a:r>
          </a:p>
          <a:p>
            <a:r>
              <a:rPr lang="en-GB" b="1"/>
              <a:t>	Managed Industry Accreditation</a:t>
            </a:r>
          </a:p>
          <a:p>
            <a:r>
              <a:rPr lang="en-GB" b="1"/>
              <a:t>		This route is for experienced crafts people who can 		provide and get external endorsement from a client, 		architect, project manager as well as their employer.</a:t>
            </a:r>
          </a:p>
          <a:p>
            <a:r>
              <a:rPr lang="en-GB" b="1"/>
              <a:t>		The application requires detailed information relating to 		three specific heritage projects on which the individual 		applying for the Heritage Endorsed card has worked. </a:t>
            </a:r>
          </a:p>
          <a:p>
            <a:r>
              <a:rPr lang="en-GB" b="1"/>
              <a:t>		 Subject to the necessary Health &amp; Safety Test.</a:t>
            </a:r>
          </a:p>
          <a:p>
            <a:endParaRPr lang="en-GB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8034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8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2803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28037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28038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b="1"/>
              <a:t>Assessment and Training</a:t>
            </a:r>
          </a:p>
          <a:p>
            <a:endParaRPr lang="en-GB" b="1"/>
          </a:p>
          <a:p>
            <a:r>
              <a:rPr lang="en-GB" b="1"/>
              <a:t>	Training Programme</a:t>
            </a:r>
          </a:p>
          <a:p>
            <a:r>
              <a:rPr lang="en-GB" b="1"/>
              <a:t>		The training schedules have been prepared to meet the 		knowledge and understanding requirements of the NVQ.  		Their content will be evaluated  during a pilot  and will 		form the basis for future training.</a:t>
            </a:r>
          </a:p>
          <a:p>
            <a:endParaRPr lang="en-GB" b="1"/>
          </a:p>
          <a:p>
            <a:r>
              <a:rPr lang="en-GB" b="1"/>
              <a:t>	Specialist Apprenticeship Programme</a:t>
            </a:r>
          </a:p>
          <a:p>
            <a:r>
              <a:rPr lang="en-GB" b="1"/>
              <a:t>		A Specialist Apprenticeship Programme is currently 		being considered based on the training schedules.  This 		would be scheduled over 24 months with 18 months of 		training and 6 months of assessment.  The training 		being divided between mandatory off site instruction </a:t>
            </a:r>
          </a:p>
          <a:p>
            <a:r>
              <a:rPr lang="en-GB" b="1"/>
              <a:t>		and on site supervised training and assessment. 		. </a:t>
            </a:r>
          </a:p>
          <a:p>
            <a:r>
              <a:rPr lang="en-GB" b="1"/>
              <a:t>		 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178" name="Picture 2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4175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563" indent="-182563"/>
            <a:endParaRPr lang="en-GB" sz="3600"/>
          </a:p>
          <a:p>
            <a:pPr marL="182563" indent="-182563"/>
            <a:endParaRPr lang="en-GB" sz="3600"/>
          </a:p>
        </p:txBody>
      </p:sp>
      <p:sp>
        <p:nvSpPr>
          <p:cNvPr id="43418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333375"/>
            <a:ext cx="836295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400" b="1">
                <a:solidFill>
                  <a:schemeClr val="accent2"/>
                </a:solidFill>
              </a:rPr>
              <a:t>Heritage Skills</a:t>
            </a:r>
            <a:br>
              <a:rPr lang="en-GB" sz="2400" b="1">
                <a:solidFill>
                  <a:schemeClr val="accent2"/>
                </a:solidFill>
              </a:rPr>
            </a:br>
            <a:r>
              <a:rPr lang="en-GB" sz="2400" b="1">
                <a:solidFill>
                  <a:schemeClr val="accent2"/>
                </a:solidFill>
              </a:rPr>
              <a:t>QUF770 Level 3 Roof Slating and Tiling Occupations</a:t>
            </a:r>
          </a:p>
        </p:txBody>
      </p:sp>
      <p:sp>
        <p:nvSpPr>
          <p:cNvPr id="434181" name="Text Box 5"/>
          <p:cNvSpPr txBox="1">
            <a:spLocks noChangeArrowheads="1"/>
          </p:cNvSpPr>
          <p:nvPr/>
        </p:nvSpPr>
        <p:spPr bwMode="auto">
          <a:xfrm>
            <a:off x="323850" y="1052513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34182" name="Text Box 6"/>
          <p:cNvSpPr txBox="1">
            <a:spLocks noChangeArrowheads="1"/>
          </p:cNvSpPr>
          <p:nvPr/>
        </p:nvSpPr>
        <p:spPr bwMode="auto">
          <a:xfrm>
            <a:off x="468313" y="1125538"/>
            <a:ext cx="8135937" cy="329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 b="1"/>
          </a:p>
          <a:p>
            <a:endParaRPr lang="en-GB" b="1"/>
          </a:p>
          <a:p>
            <a:endParaRPr lang="en-GB" b="1"/>
          </a:p>
          <a:p>
            <a:endParaRPr lang="en-GB" b="1"/>
          </a:p>
          <a:p>
            <a:pPr algn="ctr"/>
            <a:r>
              <a:rPr lang="en-GB" sz="2400" b="1"/>
              <a:t>Thank you for your attention.</a:t>
            </a:r>
          </a:p>
          <a:p>
            <a:pPr algn="ctr"/>
            <a:endParaRPr lang="en-GB" sz="2400" b="1"/>
          </a:p>
          <a:p>
            <a:pPr algn="ctr"/>
            <a:endParaRPr lang="en-GB" sz="2400" b="1"/>
          </a:p>
          <a:p>
            <a:pPr algn="ctr"/>
            <a:endParaRPr lang="en-GB" sz="2400" b="1"/>
          </a:p>
          <a:p>
            <a:pPr algn="ctr"/>
            <a:r>
              <a:rPr lang="en-GB" sz="2400" b="1"/>
              <a:t>Questions?</a:t>
            </a:r>
          </a:p>
          <a:p>
            <a:endParaRPr lang="en-GB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SESECONDARYMONITOR" val="True"/>
  <p:tag name="BULLETTYPE" val="3"/>
  <p:tag name="RESPCOUNTERSTYLE" val="-1"/>
  <p:tag name="INPUTSOURCE" val="1"/>
  <p:tag name="BACKUPSESSIONS" val="True"/>
  <p:tag name="REVIEWONLY" val="False"/>
  <p:tag name="PARTICIPANTSINLEADERBOARD" val="5"/>
  <p:tag name="BUBBLESIZEVISIBLE" val="True"/>
  <p:tag name="CUSTOMGRIDBACKCOLOR" val="-2830136"/>
  <p:tag name="CUSTOMCELLBACKCOLOR3" val="-268652"/>
  <p:tag name="DISPLAYDEVICENUMBER" val="True"/>
  <p:tag name="AUTOSIZEGRID" val="True"/>
  <p:tag name="CHARTCOLORS" val="0"/>
  <p:tag name="MULTIRESPDIVISOR" val="1"/>
  <p:tag name="CORRECTPOINTVALUE" val="100"/>
  <p:tag name="ADDINALWAYSLOADED" val="False"/>
  <p:tag name="TPVERSION" val="2006"/>
  <p:tag name="DEFAULTPORT" val="1001"/>
  <p:tag name="COUNTDOWNSTYLE" val="-1"/>
  <p:tag name="USEENTERPRISEMANAGER" val="False"/>
  <p:tag name="CHARTVALUEFORMAT" val="0%"/>
  <p:tag name="STDCHART" val="1"/>
  <p:tag name="BUBBLEVALUEFORMAT" val="0.0"/>
  <p:tag name="CUSTOMCELLBACKCOLOR1" val="-657956"/>
  <p:tag name="DISPLAYNAME" val="True"/>
  <p:tag name="GRIDSIZE" val="{Width=800, Height=600}"/>
  <p:tag name="RESETCHARTS" val="True"/>
  <p:tag name="ALLOWUSERFEEDBACK" val="True"/>
  <p:tag name="ZEROBASED" val="False"/>
  <p:tag name="EXPANDSHOWBAR" val="True"/>
  <p:tag name="ANSWERNOWTEXT" val="Answer Now"/>
  <p:tag name="NUMRESPONSES" val="1"/>
  <p:tag name="ROTATIONINTERVAL" val="2"/>
  <p:tag name="BUBBLENAMEVISIBLE" val="True"/>
  <p:tag name="CUSTOMCELLBACKCOLOR2" val="-13395457"/>
  <p:tag name="GRIDOPACITY" val="90"/>
  <p:tag name="CHARTLABELS" val="0"/>
  <p:tag name="INCORRECTPOINTVALUE" val="0"/>
  <p:tag name="CHARTSCALE" val="True"/>
  <p:tag name="ANSWERNOWSTYLE" val="-1"/>
  <p:tag name="ALLOWDUPLICATES" val="False"/>
  <p:tag name="TEAMSINLEADERBOARD" val="5"/>
  <p:tag name="CUSTOMCELLFORECOLOR" val="-16777216"/>
  <p:tag name="GRIDROTATIONINTERVAL" val="2"/>
  <p:tag name="PARTLISTDEFAULT" val="0"/>
  <p:tag name="AUTOADJUSTPARTRANGE" val="True"/>
  <p:tag name="RESPCOUNTERFORMAT" val="0"/>
  <p:tag name="AUTOADVANCE" val="False"/>
  <p:tag name="DEFAULTNUMTEAMS" val="5"/>
  <p:tag name="GRIDPOSITION" val="1"/>
  <p:tag name="REALTIMEBACKUP" val="False"/>
  <p:tag name="REQUIREPASSWORD" val="False"/>
  <p:tag name="AUTOUPDATEALIASES" val="True"/>
  <p:tag name="USESCHEMECOLORS" val="True"/>
  <p:tag name="INCLUDEPPT" val="True"/>
  <p:tag name="RESPTABLESTYLE" val="-1"/>
  <p:tag name="BUBBLEGROUPING" val="3"/>
  <p:tag name="INCLUDENONRESPONDERS" val="False"/>
  <p:tag name="COUNTDOWNSECONDS" val="10"/>
  <p:tag name="DISPLAYDEVICEID" val="True"/>
  <p:tag name="ENABLEPRESENTERVPAD" val="False"/>
  <p:tag name="POLLINGCYCLE" val="2"/>
  <p:tag name="MAXRESPONDERS" val="5"/>
  <p:tag name="BACKUPMAINTENANCE" val="7"/>
  <p:tag name="CUSTOMCELLBACKCOLOR4" val="-8355712"/>
  <p:tag name="SHOWBARVISIBLE" val="True"/>
  <p:tag name="REALTIMEBACKUPPATH" val="(None)"/>
  <p:tag name="DELIMITERS" val="3.1"/>
  <p:tag name="INCLUDESESSION" val="True"/>
</p:tagLst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4740</TotalTime>
  <Words>63</Words>
  <Application>Microsoft Office PowerPoint</Application>
  <PresentationFormat>On-screen Show (4:3)</PresentationFormat>
  <Paragraphs>126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1_Default Design</vt:lpstr>
      <vt:lpstr>Slide 1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  <vt:lpstr>Heritage Skills QUF770 Level 3 Roof Slating and Tiling Occupations</vt:lpstr>
    </vt:vector>
  </TitlesOfParts>
  <Company>CSIR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 heading on one or two lines</dc:title>
  <dc:creator>Mike Computer</dc:creator>
  <cp:lastModifiedBy>denise</cp:lastModifiedBy>
  <cp:revision>214</cp:revision>
  <dcterms:created xsi:type="dcterms:W3CDTF">2009-02-19T15:30:52Z</dcterms:created>
  <dcterms:modified xsi:type="dcterms:W3CDTF">2010-04-04T21:34:52Z</dcterms:modified>
</cp:coreProperties>
</file>